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  <p:sldMasterId id="2147483712" r:id="rId2"/>
  </p:sldMasterIdLst>
  <p:notesMasterIdLst>
    <p:notesMasterId r:id="rId13"/>
  </p:notesMasterIdLst>
  <p:handoutMasterIdLst>
    <p:handoutMasterId r:id="rId14"/>
  </p:handoutMasterIdLst>
  <p:sldIdLst>
    <p:sldId id="277" r:id="rId3"/>
    <p:sldId id="276" r:id="rId4"/>
    <p:sldId id="288" r:id="rId5"/>
    <p:sldId id="286" r:id="rId6"/>
    <p:sldId id="278" r:id="rId7"/>
    <p:sldId id="279" r:id="rId8"/>
    <p:sldId id="280" r:id="rId9"/>
    <p:sldId id="281" r:id="rId10"/>
    <p:sldId id="282" r:id="rId11"/>
    <p:sldId id="285" r:id="rId12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452"/>
    <a:srgbClr val="E5DBA1"/>
    <a:srgbClr val="BABA93"/>
    <a:srgbClr val="BABB93"/>
    <a:srgbClr val="DEDEAF"/>
    <a:srgbClr val="999999"/>
    <a:srgbClr val="D9D9D9"/>
    <a:srgbClr val="CCCCCC"/>
    <a:srgbClr val="C80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24" autoAdjust="0"/>
    <p:restoredTop sz="92385" autoAdjust="0"/>
  </p:normalViewPr>
  <p:slideViewPr>
    <p:cSldViewPr snapToGrid="0">
      <p:cViewPr varScale="1">
        <p:scale>
          <a:sx n="70" d="100"/>
          <a:sy n="70" d="100"/>
        </p:scale>
        <p:origin x="-1182" y="-96"/>
      </p:cViewPr>
      <p:guideLst>
        <p:guide orient="horz" pos="3935"/>
        <p:guide pos="288"/>
        <p:guide pos="726"/>
        <p:guide pos="5029"/>
        <p:guide pos="43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‹Nr.›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09/06/2015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AA3181-37E1-4D43-A40E-0B61FF5DACFC}" type="datetime1">
              <a:rPr lang="en-GB" noProof="0" smtClean="0"/>
              <a:t>09/06/2015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Click here to add title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950FA2E-D575-4778-A90B-D8823FBC82FB}" type="datetime1">
              <a:rPr lang="en-GB" noProof="0" smtClean="0"/>
              <a:t>09/06/2015</a:t>
            </a:fld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E00587D-9189-4FED-83AF-DBCD726BC899}" type="datetime1">
              <a:rPr lang="en-GB" noProof="0" smtClean="0"/>
              <a:t>09/06/2015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company presentation 2012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2376D74-4BB3-47C6-93B0-5DCC1B2CEE0E}" type="datetime1">
              <a:rPr lang="en-GB" noProof="0" smtClean="0"/>
              <a:t>09/06/2015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721DE36-DFDD-41E8-8F4A-60A053C2735B}" type="datetime1">
              <a:rPr lang="en-GB" noProof="0" smtClean="0"/>
              <a:t>09/06/2015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10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rafik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Click here to add subtitle</a:t>
            </a:r>
            <a:endParaRPr lang="de-DE" dirty="0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 sz="3600"/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to add title</a:t>
            </a:r>
            <a:endParaRPr lang="de-DE" dirty="0"/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7721600" y="6604000"/>
            <a:ext cx="1422400" cy="254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599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D72E1C-DE6A-4294-ADF0-6F96BA9C680A}" type="datetime1">
              <a:rPr lang="en-GB" smtClean="0"/>
              <a:t>09/06/2015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42892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gi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gi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here to add title</a:t>
            </a:r>
          </a:p>
        </p:txBody>
      </p:sp>
      <p:pic>
        <p:nvPicPr>
          <p:cNvPr id="19" name="Grafik 7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‹Nr.›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0F9A5078-6F60-49E2-B50D-11C30D454C38}" type="datetime1">
              <a:rPr lang="en-GB" noProof="0" smtClean="0"/>
              <a:t>09/06/2015</a:t>
            </a:fld>
            <a:endParaRPr lang="en-GB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  <p:sldLayoutId id="2147483715" r:id="rId7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440000" indent="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None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‹Nr.›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7FE73A5E-2CE3-464E-8323-5EB9B752629B}" type="datetime1">
              <a:rPr lang="en-GB" smtClean="0"/>
              <a:t>09/06/2015</a:t>
            </a:fld>
            <a:endParaRPr lang="de-DE" dirty="0"/>
          </a:p>
        </p:txBody>
      </p:sp>
      <p:pic>
        <p:nvPicPr>
          <p:cNvPr id="10" name="Grafik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68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Untertitel 10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>
                <a:latin typeface="Calibri" panose="020F0502020204030204" pitchFamily="34" charset="0"/>
              </a:rPr>
              <a:t>Dr. Steffen Erdle, Head of Project RE-ACTIVATE: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>
                <a:latin typeface="Calibri" panose="020F0502020204030204" pitchFamily="34" charset="0"/>
              </a:rPr>
              <a:t>«Promoting Employment through RE/EE in MENA»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2000" i="1" dirty="0" smtClean="0"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2000" i="1" dirty="0" smtClean="0"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000" i="1" dirty="0" smtClean="0">
                <a:latin typeface="Calibri" panose="020F0502020204030204" pitchFamily="34" charset="0"/>
              </a:rPr>
              <a:t>2</a:t>
            </a:r>
            <a:r>
              <a:rPr lang="en-US" sz="2000" i="1" baseline="30000" dirty="0" smtClean="0">
                <a:latin typeface="Calibri" panose="020F0502020204030204" pitchFamily="34" charset="0"/>
              </a:rPr>
              <a:t>nd</a:t>
            </a:r>
            <a:r>
              <a:rPr lang="en-US" sz="2000" i="1" dirty="0" smtClean="0">
                <a:latin typeface="Calibri" panose="020F0502020204030204" pitchFamily="34" charset="0"/>
              </a:rPr>
              <a:t> SE4JOBS Expert Workshop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i="1" dirty="0" smtClean="0">
                <a:latin typeface="Calibri" panose="020F0502020204030204" pitchFamily="34" charset="0"/>
              </a:rPr>
              <a:t>Tunis, 09.06.2015 </a:t>
            </a:r>
            <a:endParaRPr lang="en-US" sz="2000" i="1" dirty="0">
              <a:latin typeface="Calibri" panose="020F0502020204030204" pitchFamily="34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2400" b="1" cap="all" dirty="0" smtClean="0"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“SE4JOBS” project:</a:t>
            </a:r>
            <a:br>
              <a:rPr lang="en-US" sz="2400" b="1" cap="all" dirty="0" smtClean="0"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2400" b="1" cap="all" dirty="0" smtClean="0"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assessing global best practices for optimizing RE/EE Based socio-economic impacts in developing and emerging countries </a:t>
            </a:r>
            <a:endParaRPr lang="en-US" sz="2400" b="1" cap="all" dirty="0">
              <a:latin typeface="Calibri" panose="020F05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86497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Second SE4JOBS Expert Workshop Tunis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09/06/2015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libri" panose="020F0502020204030204" pitchFamily="34" charset="0"/>
              </a:rPr>
              <a:t>What are the main steps along this way?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12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z="2000" dirty="0" smtClean="0">
                <a:latin typeface="Calibri" panose="020F0502020204030204" pitchFamily="34" charset="0"/>
              </a:rPr>
              <a:t>SE4JOBS Kick-off Workshop in Eschborn on 13.10.2014 </a:t>
            </a:r>
            <a:endParaRPr lang="de-DE" sz="2000" dirty="0">
              <a:latin typeface="Calibri" panose="020F0502020204030204" pitchFamily="34" charset="0"/>
            </a:endParaRPr>
          </a:p>
          <a:p>
            <a:pPr lvl="0"/>
            <a:r>
              <a:rPr lang="en-US" sz="2000" dirty="0" smtClean="0">
                <a:latin typeface="Calibri" panose="020F0502020204030204" pitchFamily="34" charset="0"/>
              </a:rPr>
              <a:t>1</a:t>
            </a:r>
            <a:r>
              <a:rPr lang="en-US" sz="2000" baseline="30000" dirty="0" smtClean="0">
                <a:latin typeface="Calibri" panose="020F0502020204030204" pitchFamily="34" charset="0"/>
              </a:rPr>
              <a:t>st</a:t>
            </a:r>
            <a:r>
              <a:rPr lang="en-US" sz="2000" dirty="0" smtClean="0">
                <a:latin typeface="Calibri" panose="020F0502020204030204" pitchFamily="34" charset="0"/>
              </a:rPr>
              <a:t> SE4JOBS Expert Workshop in Rabat on 25.03.2015</a:t>
            </a:r>
            <a:endParaRPr lang="de-DE" sz="2000" dirty="0">
              <a:latin typeface="Calibri" panose="020F0502020204030204" pitchFamily="34" charset="0"/>
            </a:endParaRPr>
          </a:p>
          <a:p>
            <a:pPr lvl="0"/>
            <a:r>
              <a:rPr lang="en-US" sz="2000" dirty="0" smtClean="0">
                <a:latin typeface="Calibri" panose="020F0502020204030204" pitchFamily="34" charset="0"/>
              </a:rPr>
              <a:t>2</a:t>
            </a:r>
            <a:r>
              <a:rPr lang="en-US" sz="2000" baseline="30000" dirty="0" smtClean="0">
                <a:latin typeface="Calibri" panose="020F0502020204030204" pitchFamily="34" charset="0"/>
              </a:rPr>
              <a:t>nd</a:t>
            </a:r>
            <a:r>
              <a:rPr lang="en-US" sz="2000" dirty="0" smtClean="0">
                <a:latin typeface="Calibri" panose="020F0502020204030204" pitchFamily="34" charset="0"/>
              </a:rPr>
              <a:t> SE4JOBS </a:t>
            </a:r>
            <a:r>
              <a:rPr lang="en-US" sz="2000" dirty="0">
                <a:latin typeface="Calibri" panose="020F0502020204030204" pitchFamily="34" charset="0"/>
              </a:rPr>
              <a:t>Expert Workshop </a:t>
            </a:r>
            <a:r>
              <a:rPr lang="en-US" sz="2000">
                <a:latin typeface="Calibri" panose="020F0502020204030204" pitchFamily="34" charset="0"/>
              </a:rPr>
              <a:t>in </a:t>
            </a:r>
            <a:r>
              <a:rPr lang="en-US" sz="2000" smtClean="0">
                <a:latin typeface="Calibri" panose="020F0502020204030204" pitchFamily="34" charset="0"/>
              </a:rPr>
              <a:t>Tunis on 09.06.2015 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lvl="0"/>
            <a:r>
              <a:rPr lang="en-US" sz="2000" dirty="0" smtClean="0">
                <a:latin typeface="Calibri" panose="020F0502020204030204" pitchFamily="34" charset="0"/>
              </a:rPr>
              <a:t>Presentation of the first toolkit version at the </a:t>
            </a:r>
            <a:r>
              <a:rPr lang="en-US" sz="2000" dirty="0">
                <a:latin typeface="Calibri" panose="020F0502020204030204" pitchFamily="34" charset="0"/>
              </a:rPr>
              <a:t>GIZ </a:t>
            </a:r>
            <a:r>
              <a:rPr lang="en-US" sz="2000" dirty="0" smtClean="0">
                <a:latin typeface="Calibri" panose="020F0502020204030204" pitchFamily="34" charset="0"/>
              </a:rPr>
              <a:t>Global Sector </a:t>
            </a:r>
            <a:r>
              <a:rPr lang="en-US" sz="2000" dirty="0" smtClean="0">
                <a:latin typeface="Calibri" panose="020F0502020204030204" pitchFamily="34" charset="0"/>
              </a:rPr>
              <a:t>Meting </a:t>
            </a:r>
            <a:r>
              <a:rPr lang="en-US" sz="2000" dirty="0" smtClean="0">
                <a:latin typeface="Calibri" panose="020F0502020204030204" pitchFamily="34" charset="0"/>
              </a:rPr>
              <a:t>in July 2015 and at the Beirut Energy Forum in Sep. 2015</a:t>
            </a:r>
          </a:p>
          <a:p>
            <a:r>
              <a:rPr lang="en-US" sz="2000" dirty="0" smtClean="0">
                <a:latin typeface="Calibri" panose="020F0502020204030204" pitchFamily="34" charset="0"/>
              </a:rPr>
              <a:t>3</a:t>
            </a:r>
            <a:r>
              <a:rPr lang="en-US" sz="2000" baseline="30000" dirty="0" smtClean="0">
                <a:latin typeface="Calibri" panose="020F0502020204030204" pitchFamily="34" charset="0"/>
              </a:rPr>
              <a:t>rd</a:t>
            </a:r>
            <a:r>
              <a:rPr lang="en-US" sz="2000" dirty="0" smtClean="0">
                <a:latin typeface="Calibri" panose="020F0502020204030204" pitchFamily="34" charset="0"/>
              </a:rPr>
              <a:t> SE4JOBS </a:t>
            </a:r>
            <a:r>
              <a:rPr lang="en-US" sz="2000" dirty="0">
                <a:latin typeface="Calibri" panose="020F0502020204030204" pitchFamily="34" charset="0"/>
              </a:rPr>
              <a:t>Expert Workshop in </a:t>
            </a:r>
            <a:r>
              <a:rPr lang="en-US" sz="2000" dirty="0" smtClean="0">
                <a:latin typeface="Calibri" panose="020F0502020204030204" pitchFamily="34" charset="0"/>
              </a:rPr>
              <a:t>Cairo in October 2015 </a:t>
            </a:r>
          </a:p>
          <a:p>
            <a:pPr lvl="0"/>
            <a:r>
              <a:rPr lang="en-US" sz="2000" dirty="0">
                <a:latin typeface="Calibri" panose="020F0502020204030204" pitchFamily="34" charset="0"/>
              </a:rPr>
              <a:t>Presentation of the </a:t>
            </a:r>
            <a:r>
              <a:rPr lang="en-US" sz="2000" dirty="0" smtClean="0">
                <a:latin typeface="Calibri" panose="020F0502020204030204" pitchFamily="34" charset="0"/>
              </a:rPr>
              <a:t>final </a:t>
            </a:r>
            <a:r>
              <a:rPr lang="en-US" sz="2000" dirty="0">
                <a:latin typeface="Calibri" panose="020F0502020204030204" pitchFamily="34" charset="0"/>
              </a:rPr>
              <a:t>toolkit version at the </a:t>
            </a:r>
            <a:r>
              <a:rPr lang="en-US" sz="2000" dirty="0" smtClean="0">
                <a:latin typeface="Calibri" panose="020F0502020204030204" pitchFamily="34" charset="0"/>
              </a:rPr>
              <a:t>COP 21 in Paris in Nov. 2015 and </a:t>
            </a:r>
            <a:r>
              <a:rPr lang="en-US" sz="2000" dirty="0">
                <a:latin typeface="Calibri" panose="020F0502020204030204" pitchFamily="34" charset="0"/>
              </a:rPr>
              <a:t>at the </a:t>
            </a:r>
            <a:r>
              <a:rPr lang="en-US" sz="2000" dirty="0" smtClean="0">
                <a:latin typeface="Calibri" panose="020F0502020204030204" pitchFamily="34" charset="0"/>
              </a:rPr>
              <a:t>World Future Energy Summit Abu Dhabi in Jan. 2016</a:t>
            </a:r>
            <a:endParaRPr lang="en-US" sz="2000" dirty="0">
              <a:latin typeface="Calibri" panose="020F0502020204030204" pitchFamily="34" charset="0"/>
            </a:endParaRPr>
          </a:p>
          <a:p>
            <a:endParaRPr lang="en-US" sz="2000" dirty="0">
              <a:latin typeface="Calibri" panose="020F0502020204030204" pitchFamily="34" charset="0"/>
            </a:endParaRPr>
          </a:p>
          <a:p>
            <a:pPr lvl="0"/>
            <a:endParaRPr lang="en-US" sz="2000" dirty="0" smtClean="0">
              <a:latin typeface="Calibri" panose="020F0502020204030204" pitchFamily="34" charset="0"/>
            </a:endParaRPr>
          </a:p>
          <a:p>
            <a:pPr lvl="0"/>
            <a:endParaRPr lang="en-US" sz="2000" dirty="0" smtClean="0">
              <a:latin typeface="Calibri" panose="020F0502020204030204" pitchFamily="34" charset="0"/>
            </a:endParaRPr>
          </a:p>
          <a:p>
            <a:pPr lvl="0"/>
            <a:endParaRPr lang="de-DE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0165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libri" panose="020F0502020204030204" pitchFamily="34" charset="0"/>
              </a:rPr>
              <a:t>SE4JOBS in a Nutshell: What is it about?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 smtClean="0"/>
              <a:t>Second SE4JOBS Expert Workshop Tunis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09/06/2015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latin typeface="Calibri" panose="020F0502020204030204" pitchFamily="34" charset="0"/>
              </a:rPr>
              <a:t>Examine </a:t>
            </a:r>
            <a:r>
              <a:rPr lang="en-US" sz="2000" dirty="0" smtClean="0">
                <a:latin typeface="Calibri" panose="020F0502020204030204" pitchFamily="34" charset="0"/>
              </a:rPr>
              <a:t>more closely and systematically </a:t>
            </a:r>
            <a:r>
              <a:rPr lang="en-US" sz="2000" dirty="0">
                <a:latin typeface="Calibri" panose="020F0502020204030204" pitchFamily="34" charset="0"/>
              </a:rPr>
              <a:t>the </a:t>
            </a:r>
            <a:r>
              <a:rPr lang="en-US" sz="2000" b="1" dirty="0">
                <a:latin typeface="Calibri" panose="020F0502020204030204" pitchFamily="34" charset="0"/>
              </a:rPr>
              <a:t>nexus</a:t>
            </a:r>
            <a:r>
              <a:rPr lang="en-US" sz="2000" dirty="0">
                <a:latin typeface="Calibri" panose="020F0502020204030204" pitchFamily="34" charset="0"/>
              </a:rPr>
              <a:t> between </a:t>
            </a:r>
            <a:r>
              <a:rPr lang="en-US" sz="2000" b="1" dirty="0">
                <a:latin typeface="Calibri" panose="020F0502020204030204" pitchFamily="34" charset="0"/>
              </a:rPr>
              <a:t>RE/EE deployment </a:t>
            </a:r>
            <a:r>
              <a:rPr lang="en-US" sz="2000" dirty="0">
                <a:latin typeface="Calibri" panose="020F0502020204030204" pitchFamily="34" charset="0"/>
              </a:rPr>
              <a:t>and </a:t>
            </a:r>
            <a:r>
              <a:rPr lang="en-US" sz="2000" b="1" dirty="0">
                <a:latin typeface="Calibri" panose="020F0502020204030204" pitchFamily="34" charset="0"/>
              </a:rPr>
              <a:t>local socio-economic development </a:t>
            </a:r>
          </a:p>
          <a:p>
            <a:r>
              <a:rPr lang="en-US" sz="2000" dirty="0" smtClean="0">
                <a:latin typeface="Calibri" panose="020F0502020204030204" pitchFamily="34" charset="0"/>
              </a:rPr>
              <a:t>Topical focus</a:t>
            </a:r>
            <a:r>
              <a:rPr lang="en-US" sz="2000" dirty="0">
                <a:latin typeface="Calibri" panose="020F0502020204030204" pitchFamily="34" charset="0"/>
              </a:rPr>
              <a:t>: identification of </a:t>
            </a:r>
            <a:r>
              <a:rPr lang="en-US" sz="2000" dirty="0" smtClean="0">
                <a:latin typeface="Calibri" panose="020F0502020204030204" pitchFamily="34" charset="0"/>
              </a:rPr>
              <a:t>global</a:t>
            </a:r>
            <a:r>
              <a:rPr lang="en-US" sz="2000" b="1" dirty="0" smtClean="0">
                <a:latin typeface="Calibri" panose="020F0502020204030204" pitchFamily="34" charset="0"/>
              </a:rPr>
              <a:t> </a:t>
            </a:r>
            <a:r>
              <a:rPr lang="en-US" sz="2000" b="1" dirty="0">
                <a:latin typeface="Calibri" panose="020F0502020204030204" pitchFamily="34" charset="0"/>
              </a:rPr>
              <a:t>“best practices” and success models</a:t>
            </a:r>
            <a:r>
              <a:rPr lang="en-US" sz="2000" dirty="0">
                <a:latin typeface="Calibri" panose="020F0502020204030204" pitchFamily="34" charset="0"/>
              </a:rPr>
              <a:t>, especially in developing and emerging </a:t>
            </a:r>
            <a:r>
              <a:rPr lang="en-US" sz="2000" dirty="0" smtClean="0">
                <a:latin typeface="Calibri" panose="020F0502020204030204" pitchFamily="34" charset="0"/>
              </a:rPr>
              <a:t>countries, </a:t>
            </a:r>
            <a:r>
              <a:rPr lang="en-US" sz="2000" dirty="0">
                <a:latin typeface="Calibri" panose="020F0502020204030204" pitchFamily="34" charset="0"/>
              </a:rPr>
              <a:t>as regards the optimization of local employment/value creation via RE/EE</a:t>
            </a:r>
          </a:p>
          <a:p>
            <a:r>
              <a:rPr lang="en-US" sz="2000" dirty="0" smtClean="0">
                <a:latin typeface="Calibri" panose="020F0502020204030204" pitchFamily="34" charset="0"/>
              </a:rPr>
              <a:t>Distinguish </a:t>
            </a:r>
            <a:r>
              <a:rPr lang="en-US" sz="2000" b="1" dirty="0">
                <a:latin typeface="Calibri" panose="020F0502020204030204" pitchFamily="34" charset="0"/>
              </a:rPr>
              <a:t>key variables </a:t>
            </a:r>
            <a:r>
              <a:rPr lang="en-US" sz="2000" dirty="0">
                <a:latin typeface="Calibri" panose="020F0502020204030204" pitchFamily="34" charset="0"/>
              </a:rPr>
              <a:t>and </a:t>
            </a:r>
            <a:r>
              <a:rPr lang="en-US" sz="2000" b="1" dirty="0">
                <a:latin typeface="Calibri" panose="020F0502020204030204" pitchFamily="34" charset="0"/>
              </a:rPr>
              <a:t>causal relationships </a:t>
            </a:r>
            <a:r>
              <a:rPr lang="en-US" sz="2000" dirty="0">
                <a:latin typeface="Calibri" panose="020F0502020204030204" pitchFamily="34" charset="0"/>
              </a:rPr>
              <a:t>that explain best the particular trajectories and ultimate success of the reference </a:t>
            </a:r>
            <a:r>
              <a:rPr lang="en-US" sz="2000" dirty="0" smtClean="0">
                <a:latin typeface="Calibri" panose="020F0502020204030204" pitchFamily="34" charset="0"/>
              </a:rPr>
              <a:t>cases</a:t>
            </a:r>
          </a:p>
          <a:p>
            <a:r>
              <a:rPr lang="en-US" sz="2000" dirty="0">
                <a:latin typeface="Calibri" panose="020F0502020204030204" pitchFamily="34" charset="0"/>
              </a:rPr>
              <a:t>S</a:t>
            </a:r>
            <a:r>
              <a:rPr lang="en-US" sz="2000" dirty="0" smtClean="0">
                <a:latin typeface="Calibri" panose="020F0502020204030204" pitchFamily="34" charset="0"/>
              </a:rPr>
              <a:t>erve </a:t>
            </a:r>
            <a:r>
              <a:rPr lang="en-US" sz="2000" dirty="0">
                <a:latin typeface="Calibri" panose="020F0502020204030204" pitchFamily="34" charset="0"/>
              </a:rPr>
              <a:t>as </a:t>
            </a:r>
            <a:r>
              <a:rPr lang="en-US" sz="2000" dirty="0" smtClean="0">
                <a:latin typeface="Calibri" panose="020F0502020204030204" pitchFamily="34" charset="0"/>
              </a:rPr>
              <a:t>a</a:t>
            </a:r>
            <a:r>
              <a:rPr lang="en-US" sz="2000" b="1" dirty="0" smtClean="0">
                <a:latin typeface="Calibri" panose="020F0502020204030204" pitchFamily="34" charset="0"/>
              </a:rPr>
              <a:t> </a:t>
            </a:r>
            <a:r>
              <a:rPr lang="en-US" sz="2000" b="1" dirty="0">
                <a:latin typeface="Calibri" panose="020F0502020204030204" pitchFamily="34" charset="0"/>
              </a:rPr>
              <a:t>source of inspiration </a:t>
            </a:r>
            <a:r>
              <a:rPr lang="en-US" sz="2000" dirty="0">
                <a:latin typeface="Calibri" panose="020F0502020204030204" pitchFamily="34" charset="0"/>
              </a:rPr>
              <a:t>and a </a:t>
            </a:r>
            <a:r>
              <a:rPr lang="en-US" sz="2000" b="1" dirty="0">
                <a:latin typeface="Calibri" panose="020F0502020204030204" pitchFamily="34" charset="0"/>
              </a:rPr>
              <a:t>point of reference </a:t>
            </a:r>
            <a:r>
              <a:rPr lang="en-US" sz="2000" dirty="0">
                <a:latin typeface="Calibri" panose="020F0502020204030204" pitchFamily="34" charset="0"/>
              </a:rPr>
              <a:t>to support </a:t>
            </a:r>
            <a:r>
              <a:rPr lang="en-US" sz="2000" dirty="0" smtClean="0">
                <a:latin typeface="Calibri" panose="020F0502020204030204" pitchFamily="34" charset="0"/>
              </a:rPr>
              <a:t>policy </a:t>
            </a:r>
            <a:r>
              <a:rPr lang="en-US" sz="2000" dirty="0">
                <a:latin typeface="Calibri" panose="020F0502020204030204" pitchFamily="34" charset="0"/>
              </a:rPr>
              <a:t>debates and decision making in </a:t>
            </a:r>
            <a:r>
              <a:rPr lang="en-US" sz="2000" dirty="0" smtClean="0">
                <a:latin typeface="Calibri" panose="020F0502020204030204" pitchFamily="34" charset="0"/>
              </a:rPr>
              <a:t>partner countries (plus to improve the </a:t>
            </a:r>
            <a:r>
              <a:rPr lang="en-US" sz="2000" dirty="0">
                <a:latin typeface="Calibri" panose="020F0502020204030204" pitchFamily="34" charset="0"/>
              </a:rPr>
              <a:t>work of intl. cooperation </a:t>
            </a:r>
            <a:r>
              <a:rPr lang="en-US" sz="2000" dirty="0" smtClean="0">
                <a:latin typeface="Calibri" panose="020F0502020204030204" pitchFamily="34" charset="0"/>
              </a:rPr>
              <a:t>and </a:t>
            </a:r>
            <a:r>
              <a:rPr lang="en-US" sz="2000" dirty="0">
                <a:latin typeface="Calibri" panose="020F0502020204030204" pitchFamily="34" charset="0"/>
              </a:rPr>
              <a:t>technical </a:t>
            </a:r>
            <a:r>
              <a:rPr lang="en-US" sz="2000" dirty="0" smtClean="0">
                <a:latin typeface="Calibri" panose="020F0502020204030204" pitchFamily="34" charset="0"/>
              </a:rPr>
              <a:t>assistance)</a:t>
            </a:r>
            <a:endParaRPr lang="en-US" sz="2000" u="sng" dirty="0">
              <a:latin typeface="Calibri" panose="020F050202020403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1512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libri" panose="020F0502020204030204" pitchFamily="34" charset="0"/>
              </a:rPr>
              <a:t>SE4JOBS: A New Expert Platform launched by GIZ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Second SE4JOBS Expert Workshop Tunis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09/06/2015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Calibri" panose="020F0502020204030204" pitchFamily="34" charset="0"/>
              </a:rPr>
              <a:t>Launched in the </a:t>
            </a:r>
            <a:r>
              <a:rPr lang="en-US" sz="2000" b="1" dirty="0" smtClean="0">
                <a:latin typeface="Calibri" panose="020F0502020204030204" pitchFamily="34" charset="0"/>
              </a:rPr>
              <a:t>2</a:t>
            </a:r>
            <a:r>
              <a:rPr lang="en-US" sz="2000" b="1" baseline="30000" dirty="0" smtClean="0">
                <a:latin typeface="Calibri" panose="020F0502020204030204" pitchFamily="34" charset="0"/>
              </a:rPr>
              <a:t>nd</a:t>
            </a:r>
            <a:r>
              <a:rPr lang="en-US" sz="2000" b="1" dirty="0" smtClean="0">
                <a:latin typeface="Calibri" panose="020F0502020204030204" pitchFamily="34" charset="0"/>
              </a:rPr>
              <a:t> half of 2014 </a:t>
            </a:r>
            <a:r>
              <a:rPr lang="en-US" sz="2000" dirty="0" smtClean="0">
                <a:latin typeface="Calibri" panose="020F0502020204030204" pitchFamily="34" charset="0"/>
              </a:rPr>
              <a:t>by </a:t>
            </a:r>
            <a:r>
              <a:rPr lang="en-US" sz="2000" b="1" dirty="0" smtClean="0">
                <a:latin typeface="Calibri" panose="020F0502020204030204" pitchFamily="34" charset="0"/>
              </a:rPr>
              <a:t>6 GIZ Projects </a:t>
            </a:r>
            <a:r>
              <a:rPr lang="en-US" sz="2000" dirty="0" smtClean="0">
                <a:latin typeface="Calibri" panose="020F0502020204030204" pitchFamily="34" charset="0"/>
              </a:rPr>
              <a:t>interested in the linkages between sustainable energy &amp; socio-economic development:</a:t>
            </a:r>
            <a:endParaRPr lang="de-DE" sz="2000" dirty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de-DE" sz="2000" dirty="0" smtClean="0">
                <a:latin typeface="Calibri" panose="020F0502020204030204" pitchFamily="34" charset="0"/>
              </a:rPr>
              <a:t>Regional Project RE-ACTIVATE</a:t>
            </a:r>
            <a:endParaRPr lang="de-DE" sz="2000" dirty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000" dirty="0">
                <a:latin typeface="Calibri" panose="020F0502020204030204" pitchFamily="34" charset="0"/>
              </a:rPr>
              <a:t>Sector Project Sustainable Economic </a:t>
            </a:r>
            <a:r>
              <a:rPr lang="en-US" sz="2000" dirty="0" smtClean="0">
                <a:latin typeface="Calibri" panose="020F0502020204030204" pitchFamily="34" charset="0"/>
              </a:rPr>
              <a:t>Development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000" dirty="0">
                <a:latin typeface="Calibri" panose="020F0502020204030204" pitchFamily="34" charset="0"/>
              </a:rPr>
              <a:t>Sector Project Employment </a:t>
            </a:r>
            <a:r>
              <a:rPr lang="en-US" sz="2000" dirty="0" smtClean="0">
                <a:latin typeface="Calibri" panose="020F0502020204030204" pitchFamily="34" charset="0"/>
              </a:rPr>
              <a:t>Promotion</a:t>
            </a:r>
            <a:endParaRPr lang="de-DE" sz="2000" dirty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000" dirty="0">
                <a:latin typeface="Calibri" panose="020F0502020204030204" pitchFamily="34" charset="0"/>
              </a:rPr>
              <a:t>Sector Project Private Sector </a:t>
            </a:r>
            <a:r>
              <a:rPr lang="en-US" sz="2000" dirty="0" smtClean="0">
                <a:latin typeface="Calibri" panose="020F0502020204030204" pitchFamily="34" charset="0"/>
              </a:rPr>
              <a:t>Promotion</a:t>
            </a:r>
            <a:endParaRPr lang="de-DE" sz="20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Calibri" panose="020F0502020204030204" pitchFamily="34" charset="0"/>
              </a:rPr>
              <a:t>Sector Project Financial System </a:t>
            </a:r>
            <a:r>
              <a:rPr lang="en-US" sz="2000" dirty="0" smtClean="0">
                <a:latin typeface="Calibri" panose="020F0502020204030204" pitchFamily="34" charset="0"/>
              </a:rPr>
              <a:t>Development</a:t>
            </a:r>
            <a:endParaRPr lang="de-DE" sz="20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Calibri" panose="020F0502020204030204" pitchFamily="34" charset="0"/>
              </a:rPr>
              <a:t>Sector Project Technology Cooperation in the Energy </a:t>
            </a:r>
            <a:r>
              <a:rPr lang="en-US" sz="2000" dirty="0" smtClean="0">
                <a:latin typeface="Calibri" panose="020F0502020204030204" pitchFamily="34" charset="0"/>
              </a:rPr>
              <a:t>Sector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2000" dirty="0" smtClean="0">
                <a:latin typeface="Calibri" panose="020F0502020204030204" pitchFamily="34" charset="0"/>
              </a:rPr>
              <a:t>Regional Project </a:t>
            </a:r>
            <a:r>
              <a:rPr lang="de-DE" sz="2000" dirty="0" err="1" smtClean="0">
                <a:latin typeface="Calibri" panose="020F0502020204030204" pitchFamily="34" charset="0"/>
              </a:rPr>
              <a:t>DiaPol</a:t>
            </a:r>
            <a:r>
              <a:rPr lang="de-DE" sz="2000" dirty="0" smtClean="0">
                <a:latin typeface="Calibri" panose="020F0502020204030204" pitchFamily="34" charset="0"/>
              </a:rPr>
              <a:t> (Observer)</a:t>
            </a:r>
            <a:endParaRPr lang="de-DE" sz="2000" dirty="0">
              <a:latin typeface="Calibri" panose="020F050202020403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87334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libri" panose="020F0502020204030204" pitchFamily="34" charset="0"/>
              </a:rPr>
              <a:t>Primary Interest / Guiding </a:t>
            </a:r>
            <a:r>
              <a:rPr lang="en-US" b="1" dirty="0">
                <a:latin typeface="Calibri" panose="020F0502020204030204" pitchFamily="34" charset="0"/>
              </a:rPr>
              <a:t>Q</a:t>
            </a:r>
            <a:r>
              <a:rPr lang="en-US" b="1" dirty="0" smtClean="0">
                <a:latin typeface="Calibri" panose="020F0502020204030204" pitchFamily="34" charset="0"/>
              </a:rPr>
              <a:t>uestions of the SE4JOBS Project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Second SE4JOBS Expert Workshop Tunis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09/06/2015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000" dirty="0" smtClean="0">
                <a:latin typeface="Calibri" panose="020F0502020204030204" pitchFamily="34" charset="0"/>
              </a:rPr>
              <a:t>Why have some countries managed </a:t>
            </a:r>
            <a:r>
              <a:rPr lang="en-GB" sz="2000" dirty="0">
                <a:latin typeface="Calibri" panose="020F0502020204030204" pitchFamily="34" charset="0"/>
              </a:rPr>
              <a:t>to </a:t>
            </a:r>
            <a:r>
              <a:rPr lang="en-GB" sz="2000" dirty="0" smtClean="0">
                <a:latin typeface="Calibri" panose="020F0502020204030204" pitchFamily="34" charset="0"/>
              </a:rPr>
              <a:t>position themselves success-fully in sustainable energy markets and </a:t>
            </a:r>
            <a:r>
              <a:rPr lang="en-GB" sz="2000" dirty="0">
                <a:latin typeface="Calibri" panose="020F0502020204030204" pitchFamily="34" charset="0"/>
              </a:rPr>
              <a:t>generate </a:t>
            </a:r>
            <a:r>
              <a:rPr lang="en-GB" sz="2000" b="1" dirty="0" smtClean="0">
                <a:latin typeface="Calibri" panose="020F0502020204030204" pitchFamily="34" charset="0"/>
              </a:rPr>
              <a:t>over-proportional socio-economic benefits </a:t>
            </a:r>
            <a:r>
              <a:rPr lang="en-GB" sz="2000" dirty="0" smtClean="0">
                <a:latin typeface="Calibri" panose="020F0502020204030204" pitchFamily="34" charset="0"/>
              </a:rPr>
              <a:t>for their populations, especially in terms of employment and value added? And can these be considered durable?</a:t>
            </a:r>
          </a:p>
          <a:p>
            <a:pPr lvl="0"/>
            <a:r>
              <a:rPr lang="en-US" sz="2000" dirty="0" smtClean="0">
                <a:latin typeface="Calibri" panose="020F0502020204030204" pitchFamily="34" charset="0"/>
              </a:rPr>
              <a:t>Which of the decision taken, and of the elements created, have been decisive in this respect? What are </a:t>
            </a:r>
            <a:r>
              <a:rPr lang="en-US" sz="2000" b="1" dirty="0" smtClean="0">
                <a:latin typeface="Calibri" panose="020F0502020204030204" pitchFamily="34" charset="0"/>
              </a:rPr>
              <a:t>key factors to be considered from a best practice perspective </a:t>
            </a:r>
            <a:r>
              <a:rPr lang="en-US" sz="2000" dirty="0" smtClean="0">
                <a:latin typeface="Calibri" panose="020F0502020204030204" pitchFamily="34" charset="0"/>
              </a:rPr>
              <a:t>(functionalist </a:t>
            </a:r>
            <a:r>
              <a:rPr lang="en-US" sz="2000" dirty="0">
                <a:latin typeface="Calibri" panose="020F0502020204030204" pitchFamily="34" charset="0"/>
              </a:rPr>
              <a:t>and/or </a:t>
            </a:r>
            <a:r>
              <a:rPr lang="en-US" sz="2000" dirty="0" err="1" smtClean="0">
                <a:latin typeface="Calibri" panose="020F0502020204030204" pitchFamily="34" charset="0"/>
              </a:rPr>
              <a:t>institutionalist</a:t>
            </a:r>
            <a:r>
              <a:rPr lang="en-US" sz="2000" dirty="0" smtClean="0">
                <a:latin typeface="Calibri" panose="020F0502020204030204" pitchFamily="34" charset="0"/>
              </a:rPr>
              <a:t>)?</a:t>
            </a:r>
          </a:p>
          <a:p>
            <a:pPr lvl="0"/>
            <a:r>
              <a:rPr lang="en-US" sz="2000" dirty="0" smtClean="0">
                <a:latin typeface="Calibri" panose="020F0502020204030204" pitchFamily="34" charset="0"/>
              </a:rPr>
              <a:t>Can these approaches serve to inspire others? If yes, in which way could such a </a:t>
            </a:r>
            <a:r>
              <a:rPr lang="en-US" sz="2000" b="1" dirty="0" smtClean="0">
                <a:latin typeface="Calibri" panose="020F0502020204030204" pitchFamily="34" charset="0"/>
              </a:rPr>
              <a:t>knowhow transfer </a:t>
            </a:r>
            <a:r>
              <a:rPr lang="en-US" sz="2000" dirty="0" smtClean="0">
                <a:latin typeface="Calibri" panose="020F0502020204030204" pitchFamily="34" charset="0"/>
              </a:rPr>
              <a:t>be conceptualized and organized?</a:t>
            </a:r>
            <a:endParaRPr lang="de-DE" sz="2000" dirty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</a:rPr>
              <a:t>D</a:t>
            </a:r>
            <a:r>
              <a:rPr lang="en-US" sz="2000" dirty="0" smtClean="0">
                <a:latin typeface="Calibri" panose="020F0502020204030204" pitchFamily="34" charset="0"/>
              </a:rPr>
              <a:t>ifferent </a:t>
            </a:r>
            <a:r>
              <a:rPr lang="en-US" sz="2000" b="1" dirty="0">
                <a:latin typeface="Calibri" panose="020F0502020204030204" pitchFamily="34" charset="0"/>
              </a:rPr>
              <a:t>framework conditions </a:t>
            </a:r>
            <a:r>
              <a:rPr lang="en-US" sz="2000" b="1" dirty="0" smtClean="0">
                <a:latin typeface="Calibri" panose="020F0502020204030204" pitchFamily="34" charset="0"/>
              </a:rPr>
              <a:t>/ context factors </a:t>
            </a:r>
            <a:r>
              <a:rPr lang="en-US" sz="2000" dirty="0" smtClean="0">
                <a:latin typeface="Calibri" panose="020F0502020204030204" pitchFamily="34" charset="0"/>
              </a:rPr>
              <a:t>to be considered!</a:t>
            </a:r>
            <a:endParaRPr lang="de-DE" sz="2000" dirty="0">
              <a:latin typeface="Calibri" panose="020F050202020403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54457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libri" panose="020F0502020204030204" pitchFamily="34" charset="0"/>
              </a:rPr>
              <a:t>Key assumptions / work hypotheses of </a:t>
            </a:r>
            <a:r>
              <a:rPr lang="en-US" b="1" dirty="0">
                <a:latin typeface="Calibri" panose="020F0502020204030204" pitchFamily="34" charset="0"/>
              </a:rPr>
              <a:t>the SE4JOBS Project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Second SE4JOBS Expert Workshop Tunis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09/06/2015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000" dirty="0">
                <a:latin typeface="Calibri" panose="020F0502020204030204" pitchFamily="34" charset="0"/>
              </a:rPr>
              <a:t>Durable employment effects need </a:t>
            </a:r>
            <a:r>
              <a:rPr lang="en-GB" sz="2000" b="1" dirty="0">
                <a:latin typeface="Calibri" panose="020F0502020204030204" pitchFamily="34" charset="0"/>
              </a:rPr>
              <a:t>functioning domestic markets </a:t>
            </a:r>
            <a:r>
              <a:rPr lang="en-GB" sz="2000" dirty="0">
                <a:latin typeface="Calibri" panose="020F0502020204030204" pitchFamily="34" charset="0"/>
              </a:rPr>
              <a:t>in the respective technology </a:t>
            </a:r>
            <a:r>
              <a:rPr lang="en-GB" sz="2000" dirty="0" smtClean="0">
                <a:latin typeface="Calibri" panose="020F0502020204030204" pitchFamily="34" charset="0"/>
              </a:rPr>
              <a:t>field to trigger the necessary investments.</a:t>
            </a:r>
            <a:endParaRPr lang="de-DE" sz="2000" dirty="0">
              <a:latin typeface="Calibri" panose="020F0502020204030204" pitchFamily="34" charset="0"/>
            </a:endParaRPr>
          </a:p>
          <a:p>
            <a:pPr lvl="0"/>
            <a:r>
              <a:rPr lang="en-GB" sz="2000" dirty="0" smtClean="0">
                <a:latin typeface="Calibri" panose="020F0502020204030204" pitchFamily="34" charset="0"/>
              </a:rPr>
              <a:t>Such markets rely </a:t>
            </a:r>
            <a:r>
              <a:rPr lang="en-GB" sz="2000" dirty="0">
                <a:latin typeface="Calibri" panose="020F0502020204030204" pitchFamily="34" charset="0"/>
              </a:rPr>
              <a:t>on </a:t>
            </a:r>
            <a:r>
              <a:rPr lang="en-GB" sz="2000" b="1" dirty="0">
                <a:latin typeface="Calibri" panose="020F0502020204030204" pitchFamily="34" charset="0"/>
              </a:rPr>
              <a:t>sound framework conditions </a:t>
            </a:r>
            <a:r>
              <a:rPr lang="en-GB" sz="2000" dirty="0">
                <a:latin typeface="Calibri" panose="020F0502020204030204" pitchFamily="34" charset="0"/>
              </a:rPr>
              <a:t>that provide the necessary stimuli for market actors </a:t>
            </a:r>
            <a:r>
              <a:rPr lang="en-GB" sz="2000" dirty="0" smtClean="0">
                <a:latin typeface="Calibri" panose="020F0502020204030204" pitchFamily="34" charset="0"/>
              </a:rPr>
              <a:t>and </a:t>
            </a:r>
            <a:r>
              <a:rPr lang="en-GB" sz="2000" dirty="0">
                <a:latin typeface="Calibri" panose="020F0502020204030204" pitchFamily="34" charset="0"/>
              </a:rPr>
              <a:t>correct </a:t>
            </a:r>
            <a:r>
              <a:rPr lang="en-GB" sz="2000" dirty="0" smtClean="0">
                <a:latin typeface="Calibri" panose="020F0502020204030204" pitchFamily="34" charset="0"/>
              </a:rPr>
              <a:t>market </a:t>
            </a:r>
            <a:r>
              <a:rPr lang="en-GB" sz="2000" dirty="0">
                <a:latin typeface="Calibri" panose="020F0502020204030204" pitchFamily="34" charset="0"/>
              </a:rPr>
              <a:t>failure</a:t>
            </a:r>
            <a:r>
              <a:rPr lang="en-GB" sz="2000" dirty="0" smtClean="0">
                <a:latin typeface="Calibri" panose="020F0502020204030204" pitchFamily="34" charset="0"/>
              </a:rPr>
              <a:t>.</a:t>
            </a:r>
            <a:endParaRPr lang="de-DE" sz="2000" dirty="0">
              <a:latin typeface="Calibri" panose="020F0502020204030204" pitchFamily="34" charset="0"/>
            </a:endParaRPr>
          </a:p>
          <a:p>
            <a:pPr lvl="0"/>
            <a:r>
              <a:rPr lang="en-GB" sz="2000" b="1" dirty="0">
                <a:latin typeface="Calibri" panose="020F0502020204030204" pitchFamily="34" charset="0"/>
              </a:rPr>
              <a:t>Policy measures </a:t>
            </a:r>
            <a:r>
              <a:rPr lang="en-GB" sz="2000" dirty="0">
                <a:latin typeface="Calibri" panose="020F0502020204030204" pitchFamily="34" charset="0"/>
              </a:rPr>
              <a:t>are needed to </a:t>
            </a:r>
            <a:r>
              <a:rPr lang="en-GB" sz="2000" dirty="0" smtClean="0">
                <a:latin typeface="Calibri" panose="020F0502020204030204" pitchFamily="34" charset="0"/>
              </a:rPr>
              <a:t>create </a:t>
            </a:r>
            <a:r>
              <a:rPr lang="en-GB" sz="2000" dirty="0">
                <a:latin typeface="Calibri" panose="020F0502020204030204" pitchFamily="34" charset="0"/>
              </a:rPr>
              <a:t>these </a:t>
            </a:r>
            <a:r>
              <a:rPr lang="en-GB" sz="2000" dirty="0" smtClean="0">
                <a:latin typeface="Calibri" panose="020F0502020204030204" pitchFamily="34" charset="0"/>
              </a:rPr>
              <a:t>framework conditions; they must </a:t>
            </a:r>
            <a:r>
              <a:rPr lang="en-GB" sz="2000" dirty="0">
                <a:latin typeface="Calibri" panose="020F0502020204030204" pitchFamily="34" charset="0"/>
              </a:rPr>
              <a:t>be adapted to the </a:t>
            </a:r>
            <a:r>
              <a:rPr lang="en-GB" sz="2000" dirty="0" smtClean="0">
                <a:latin typeface="Calibri" panose="020F0502020204030204" pitchFamily="34" charset="0"/>
              </a:rPr>
              <a:t>respective </a:t>
            </a:r>
            <a:r>
              <a:rPr lang="en-GB" sz="2000" b="1" dirty="0" smtClean="0">
                <a:latin typeface="Calibri" panose="020F0502020204030204" pitchFamily="34" charset="0"/>
              </a:rPr>
              <a:t>national </a:t>
            </a:r>
            <a:r>
              <a:rPr lang="en-GB" sz="2000" b="1" dirty="0">
                <a:latin typeface="Calibri" panose="020F0502020204030204" pitchFamily="34" charset="0"/>
              </a:rPr>
              <a:t>circumstances </a:t>
            </a:r>
            <a:r>
              <a:rPr lang="en-GB" sz="2000" dirty="0">
                <a:latin typeface="Calibri" panose="020F0502020204030204" pitchFamily="34" charset="0"/>
              </a:rPr>
              <a:t>(e.g. natural </a:t>
            </a:r>
            <a:r>
              <a:rPr lang="en-GB" sz="2000" dirty="0" smtClean="0">
                <a:latin typeface="Calibri" panose="020F0502020204030204" pitchFamily="34" charset="0"/>
              </a:rPr>
              <a:t>conditions, institutional </a:t>
            </a:r>
            <a:r>
              <a:rPr lang="en-GB" sz="2000" dirty="0">
                <a:latin typeface="Calibri" panose="020F0502020204030204" pitchFamily="34" charset="0"/>
              </a:rPr>
              <a:t>settings, capacities, </a:t>
            </a:r>
            <a:r>
              <a:rPr lang="en-GB" sz="2000" dirty="0" smtClean="0">
                <a:latin typeface="Calibri" panose="020F0502020204030204" pitchFamily="34" charset="0"/>
              </a:rPr>
              <a:t>preferences).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Calibri" panose="020F0502020204030204" pitchFamily="34" charset="0"/>
              </a:rPr>
              <a:t>Requiring </a:t>
            </a:r>
            <a:r>
              <a:rPr lang="en-GB" sz="2000" dirty="0">
                <a:latin typeface="Calibri" panose="020F0502020204030204" pitchFamily="34" charset="0"/>
              </a:rPr>
              <a:t>a </a:t>
            </a:r>
            <a:r>
              <a:rPr lang="en-GB" sz="2000" b="1" dirty="0">
                <a:latin typeface="Calibri" panose="020F0502020204030204" pitchFamily="34" charset="0"/>
              </a:rPr>
              <a:t>strategy</a:t>
            </a:r>
            <a:r>
              <a:rPr lang="en-GB" sz="2000" dirty="0">
                <a:latin typeface="Calibri" panose="020F0502020204030204" pitchFamily="34" charset="0"/>
              </a:rPr>
              <a:t> that </a:t>
            </a:r>
            <a:r>
              <a:rPr lang="en-GB" sz="2000" dirty="0" smtClean="0">
                <a:latin typeface="Calibri" panose="020F0502020204030204" pitchFamily="34" charset="0"/>
              </a:rPr>
              <a:t>connects the potentials &amp; preferences of a society, organizes a roll-out pathway, and mobilizes the needed social support. Only an </a:t>
            </a:r>
            <a:r>
              <a:rPr lang="en-GB" sz="2000" b="1" dirty="0" smtClean="0">
                <a:latin typeface="Calibri" panose="020F0502020204030204" pitchFamily="34" charset="0"/>
              </a:rPr>
              <a:t>embedded approach </a:t>
            </a:r>
            <a:r>
              <a:rPr lang="en-GB" sz="2000" dirty="0" smtClean="0">
                <a:latin typeface="Calibri" panose="020F0502020204030204" pitchFamily="34" charset="0"/>
              </a:rPr>
              <a:t>leads to the </a:t>
            </a:r>
            <a:r>
              <a:rPr lang="en-GB" sz="2000" dirty="0">
                <a:latin typeface="Calibri" panose="020F0502020204030204" pitchFamily="34" charset="0"/>
              </a:rPr>
              <a:t>desired </a:t>
            </a:r>
            <a:r>
              <a:rPr lang="en-GB" sz="2000" dirty="0" smtClean="0">
                <a:latin typeface="Calibri" panose="020F0502020204030204" pitchFamily="34" charset="0"/>
              </a:rPr>
              <a:t>outcomes.</a:t>
            </a:r>
            <a:endParaRPr lang="en-US" sz="2000" dirty="0" smtClean="0">
              <a:latin typeface="Calibri" panose="020F050202020403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12452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libri" panose="020F0502020204030204" pitchFamily="34" charset="0"/>
              </a:rPr>
              <a:t>Technological scope / focus of the SE4JOBS Project </a:t>
            </a:r>
            <a:endParaRPr lang="en-US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Second SE4JOBS Expert Workshop Tunis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09/06/2015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>
                <a:latin typeface="Calibri" panose="020F0502020204030204" pitchFamily="34" charset="0"/>
              </a:rPr>
              <a:t>Good practices are selected for the following technology fields, all of which have </a:t>
            </a:r>
            <a:r>
              <a:rPr lang="en-GB" sz="2000" b="1" dirty="0" smtClean="0">
                <a:latin typeface="Calibri" panose="020F0502020204030204" pitchFamily="34" charset="0"/>
              </a:rPr>
              <a:t>over-average employment effects </a:t>
            </a:r>
            <a:r>
              <a:rPr lang="en-GB" sz="2000" dirty="0" smtClean="0">
                <a:latin typeface="Calibri" panose="020F0502020204030204" pitchFamily="34" charset="0"/>
              </a:rPr>
              <a:t>for local target groups and all of which are of particular relevance for the MENA countries: </a:t>
            </a:r>
            <a:endParaRPr lang="de-DE" sz="2000" dirty="0" smtClean="0">
              <a:latin typeface="Calibri" panose="020F0502020204030204" pitchFamily="34" charset="0"/>
            </a:endParaRPr>
          </a:p>
          <a:p>
            <a:pPr lvl="0"/>
            <a:r>
              <a:rPr lang="en-GB" sz="2000" b="1" dirty="0" smtClean="0">
                <a:latin typeface="Calibri" panose="020F0502020204030204" pitchFamily="34" charset="0"/>
              </a:rPr>
              <a:t>RE: PV, wind power, small-scale</a:t>
            </a:r>
            <a:r>
              <a:rPr lang="en-GB" sz="2000" b="1" dirty="0">
                <a:latin typeface="Calibri" panose="020F0502020204030204" pitchFamily="34" charset="0"/>
              </a:rPr>
              <a:t> hydro </a:t>
            </a:r>
            <a:r>
              <a:rPr lang="en-GB" sz="2000" b="1" dirty="0" smtClean="0">
                <a:latin typeface="Calibri" panose="020F0502020204030204" pitchFamily="34" charset="0"/>
              </a:rPr>
              <a:t>power, solar </a:t>
            </a:r>
            <a:r>
              <a:rPr lang="en-GB" sz="2000" b="1" dirty="0">
                <a:latin typeface="Calibri" panose="020F0502020204030204" pitchFamily="34" charset="0"/>
              </a:rPr>
              <a:t>thermal </a:t>
            </a:r>
            <a:r>
              <a:rPr lang="en-GB" sz="2000" dirty="0" smtClean="0">
                <a:latin typeface="Calibri" panose="020F0502020204030204" pitchFamily="34" charset="0"/>
              </a:rPr>
              <a:t>(</a:t>
            </a:r>
            <a:r>
              <a:rPr lang="en-GB" sz="2000" dirty="0">
                <a:latin typeface="Calibri" panose="020F0502020204030204" pitchFamily="34" charset="0"/>
              </a:rPr>
              <a:t>for heating &amp; cooling</a:t>
            </a:r>
            <a:r>
              <a:rPr lang="en-GB" sz="2000" dirty="0" smtClean="0">
                <a:latin typeface="Calibri" panose="020F0502020204030204" pitchFamily="34" charset="0"/>
              </a:rPr>
              <a:t>), </a:t>
            </a:r>
            <a:r>
              <a:rPr lang="en-GB" sz="2000" dirty="0">
                <a:latin typeface="Calibri" panose="020F0502020204030204" pitchFamily="34" charset="0"/>
              </a:rPr>
              <a:t>biomass </a:t>
            </a:r>
            <a:r>
              <a:rPr lang="en-GB" sz="2000" dirty="0" smtClean="0">
                <a:latin typeface="Calibri" panose="020F0502020204030204" pitchFamily="34" charset="0"/>
              </a:rPr>
              <a:t>(for electricity &amp; heating)</a:t>
            </a:r>
            <a:endParaRPr lang="de-DE" sz="2000" dirty="0">
              <a:latin typeface="Calibri" panose="020F0502020204030204" pitchFamily="34" charset="0"/>
            </a:endParaRPr>
          </a:p>
          <a:p>
            <a:pPr lvl="0"/>
            <a:r>
              <a:rPr lang="en-GB" sz="2000" b="1" dirty="0" smtClean="0">
                <a:latin typeface="Calibri" panose="020F0502020204030204" pitchFamily="34" charset="0"/>
              </a:rPr>
              <a:t>EE: energy </a:t>
            </a:r>
            <a:r>
              <a:rPr lang="en-GB" sz="2000" b="1" dirty="0">
                <a:latin typeface="Calibri" panose="020F0502020204030204" pitchFamily="34" charset="0"/>
              </a:rPr>
              <a:t>efficient </a:t>
            </a:r>
            <a:r>
              <a:rPr lang="en-GB" sz="2000" b="1" dirty="0" smtClean="0">
                <a:latin typeface="Calibri" panose="020F0502020204030204" pitchFamily="34" charset="0"/>
              </a:rPr>
              <a:t>buildings, industry, and agriculture</a:t>
            </a:r>
          </a:p>
          <a:p>
            <a:pPr lvl="0"/>
            <a:r>
              <a:rPr lang="en-GB" sz="2000" dirty="0" smtClean="0">
                <a:latin typeface="Calibri" panose="020F0502020204030204" pitchFamily="34" charset="0"/>
              </a:rPr>
              <a:t>TBC: different options for waste to energy</a:t>
            </a:r>
            <a:endParaRPr lang="de-DE" sz="2000" dirty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The </a:t>
            </a:r>
            <a:r>
              <a:rPr lang="en-US" sz="2000" b="1" dirty="0" smtClean="0">
                <a:latin typeface="Calibri" panose="020F0502020204030204" pitchFamily="34" charset="0"/>
              </a:rPr>
              <a:t>exact focus </a:t>
            </a:r>
            <a:r>
              <a:rPr lang="en-US" sz="2000" dirty="0" smtClean="0">
                <a:latin typeface="Calibri" panose="020F0502020204030204" pitchFamily="34" charset="0"/>
              </a:rPr>
              <a:t>will depend on the </a:t>
            </a:r>
            <a:r>
              <a:rPr lang="en-US" sz="2000" b="1" dirty="0" smtClean="0">
                <a:latin typeface="Calibri" panose="020F0502020204030204" pitchFamily="34" charset="0"/>
              </a:rPr>
              <a:t>country cases</a:t>
            </a:r>
            <a:r>
              <a:rPr lang="en-US" sz="2000" dirty="0" smtClean="0">
                <a:latin typeface="Calibri" panose="020F0502020204030204" pitchFamily="34" charset="0"/>
              </a:rPr>
              <a:t>, taking into account technological, financial and political developments at global level.</a:t>
            </a:r>
            <a:endParaRPr lang="de-DE" sz="2000" dirty="0">
              <a:latin typeface="Calibri" panose="020F050202020403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63984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</a:rPr>
              <a:t>Geographical scope / focus of the SE4JOBS Project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Second SE4JOBS Expert Workshop Tunis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09/06/2015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smtClean="0">
                <a:latin typeface="Calibri" panose="020F0502020204030204" pitchFamily="34" charset="0"/>
              </a:rPr>
              <a:t>“1</a:t>
            </a:r>
            <a:r>
              <a:rPr lang="en-US" sz="2000" b="1" baseline="30000" dirty="0" smtClean="0">
                <a:latin typeface="Calibri" panose="020F0502020204030204" pitchFamily="34" charset="0"/>
              </a:rPr>
              <a:t>st</a:t>
            </a:r>
            <a:r>
              <a:rPr lang="en-US" sz="2000" b="1" dirty="0" smtClean="0">
                <a:latin typeface="Calibri" panose="020F0502020204030204" pitchFamily="34" charset="0"/>
              </a:rPr>
              <a:t> Round-Countries”: </a:t>
            </a:r>
            <a:r>
              <a:rPr lang="en-US" sz="2000" dirty="0" smtClean="0">
                <a:latin typeface="Calibri" panose="020F0502020204030204" pitchFamily="34" charset="0"/>
              </a:rPr>
              <a:t>having achieved large-scale local value and employment creation effects in a variety of technology / market segments: Brazil China, India, Mexico, South Africa, Turkey.</a:t>
            </a:r>
          </a:p>
          <a:p>
            <a:r>
              <a:rPr lang="en-US" sz="2000" b="1" dirty="0" smtClean="0">
                <a:latin typeface="Calibri" panose="020F0502020204030204" pitchFamily="34" charset="0"/>
              </a:rPr>
              <a:t>“2</a:t>
            </a:r>
            <a:r>
              <a:rPr lang="en-US" sz="2000" b="1" baseline="30000" dirty="0" smtClean="0">
                <a:latin typeface="Calibri" panose="020F0502020204030204" pitchFamily="34" charset="0"/>
              </a:rPr>
              <a:t>nd</a:t>
            </a:r>
            <a:r>
              <a:rPr lang="en-US" sz="2000" b="1" dirty="0" smtClean="0">
                <a:latin typeface="Calibri" panose="020F0502020204030204" pitchFamily="34" charset="0"/>
              </a:rPr>
              <a:t> Round-Countries</a:t>
            </a:r>
            <a:r>
              <a:rPr lang="en-US" sz="2000" b="1" dirty="0">
                <a:latin typeface="Calibri" panose="020F0502020204030204" pitchFamily="34" charset="0"/>
              </a:rPr>
              <a:t>”: </a:t>
            </a:r>
            <a:r>
              <a:rPr lang="en-US" sz="2000" dirty="0" smtClean="0">
                <a:latin typeface="Calibri" panose="020F0502020204030204" pitchFamily="34" charset="0"/>
              </a:rPr>
              <a:t>often of smaller size, having achieved significant local value </a:t>
            </a:r>
            <a:r>
              <a:rPr lang="en-US" sz="2000" dirty="0">
                <a:latin typeface="Calibri" panose="020F0502020204030204" pitchFamily="34" charset="0"/>
              </a:rPr>
              <a:t>and employment creation effects in </a:t>
            </a:r>
            <a:r>
              <a:rPr lang="en-US" sz="2000" dirty="0" smtClean="0">
                <a:latin typeface="Calibri" panose="020F0502020204030204" pitchFamily="34" charset="0"/>
              </a:rPr>
              <a:t>1-3  </a:t>
            </a:r>
            <a:r>
              <a:rPr lang="en-US" sz="2000" dirty="0">
                <a:latin typeface="Calibri" panose="020F0502020204030204" pitchFamily="34" charset="0"/>
              </a:rPr>
              <a:t>technology / market </a:t>
            </a:r>
            <a:r>
              <a:rPr lang="en-US" sz="2000" dirty="0" smtClean="0">
                <a:latin typeface="Calibri" panose="020F0502020204030204" pitchFamily="34" charset="0"/>
              </a:rPr>
              <a:t>segments: Chile, Costa Rica, Malaysia, Vietnam…</a:t>
            </a:r>
            <a:endParaRPr lang="en-US" sz="2000" dirty="0">
              <a:latin typeface="Calibri" panose="020F0502020204030204" pitchFamily="34" charset="0"/>
            </a:endParaRPr>
          </a:p>
          <a:p>
            <a:pPr lvl="0"/>
            <a:r>
              <a:rPr lang="en-US" sz="2000" dirty="0" smtClean="0">
                <a:latin typeface="Calibri" panose="020F0502020204030204" pitchFamily="34" charset="0"/>
              </a:rPr>
              <a:t>A </a:t>
            </a:r>
            <a:r>
              <a:rPr lang="en-US" sz="2000" b="1" dirty="0" smtClean="0">
                <a:latin typeface="Calibri" panose="020F0502020204030204" pitchFamily="34" charset="0"/>
              </a:rPr>
              <a:t>pre-condition </a:t>
            </a:r>
            <a:r>
              <a:rPr lang="en-US" sz="2000" dirty="0" smtClean="0">
                <a:latin typeface="Calibri" panose="020F0502020204030204" pitchFamily="34" charset="0"/>
              </a:rPr>
              <a:t>for being considered in the framework of SE4JOBS is that their socio-economic features and natural resource potentials are comparable to those prevailing in the MENA; geo-thermal energy, off-shore wind or bio-fuel production are therefore not included.</a:t>
            </a:r>
            <a:endParaRPr lang="en-US" sz="2000" dirty="0">
              <a:latin typeface="Calibri" panose="020F050202020403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4204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</a:rPr>
              <a:t>What are the expected outcomes in general?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Second SE4JOBS Expert Workshop Tunis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09/06/2015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latin typeface="Calibri" panose="020F0502020204030204" pitchFamily="34" charset="0"/>
              </a:rPr>
              <a:t>The </a:t>
            </a:r>
            <a:r>
              <a:rPr lang="en-US" sz="2000" b="1" dirty="0" smtClean="0">
                <a:latin typeface="Calibri" panose="020F0502020204030204" pitchFamily="34" charset="0"/>
              </a:rPr>
              <a:t>interdependencies and tradeoffs </a:t>
            </a:r>
            <a:r>
              <a:rPr lang="en-US" sz="2000" dirty="0" smtClean="0">
                <a:latin typeface="Calibri" panose="020F0502020204030204" pitchFamily="34" charset="0"/>
              </a:rPr>
              <a:t>that exist between the various technology pathways and policy options are better understood. Such an improved understanding leads to more informed policy decisions. </a:t>
            </a:r>
          </a:p>
          <a:p>
            <a:r>
              <a:rPr lang="en-US" sz="2000" b="1" dirty="0" smtClean="0">
                <a:latin typeface="Calibri" panose="020F0502020204030204" pitchFamily="34" charset="0"/>
              </a:rPr>
              <a:t>Complementarities and synergies </a:t>
            </a:r>
            <a:r>
              <a:rPr lang="en-US" sz="2000" dirty="0" smtClean="0">
                <a:latin typeface="Calibri" panose="020F0502020204030204" pitchFamily="34" charset="0"/>
              </a:rPr>
              <a:t>can be recognized and harnessed more effectively and efficiently, incl. through a better cooperation of stakeholders, a better pooling of resources, and a better alignment and coordination (or integration) of sector policies and policy tools.</a:t>
            </a:r>
          </a:p>
          <a:p>
            <a:r>
              <a:rPr lang="en-US" sz="2000" dirty="0" smtClean="0">
                <a:latin typeface="Calibri" panose="020F0502020204030204" pitchFamily="34" charset="0"/>
              </a:rPr>
              <a:t>The </a:t>
            </a:r>
            <a:r>
              <a:rPr lang="en-US" sz="2000" b="1" dirty="0" smtClean="0">
                <a:latin typeface="Calibri" panose="020F0502020204030204" pitchFamily="34" charset="0"/>
              </a:rPr>
              <a:t>pace, scope, cost and quality of the roll-out of RE/EE in MENA </a:t>
            </a:r>
            <a:r>
              <a:rPr lang="en-US" sz="2000" dirty="0" smtClean="0">
                <a:latin typeface="Calibri" panose="020F0502020204030204" pitchFamily="34" charset="0"/>
              </a:rPr>
              <a:t>(and in emerging/developing countries more generally) is supported.</a:t>
            </a:r>
          </a:p>
          <a:p>
            <a:r>
              <a:rPr lang="en-US" sz="2000" dirty="0" smtClean="0">
                <a:latin typeface="Calibri" panose="020F0502020204030204" pitchFamily="34" charset="0"/>
              </a:rPr>
              <a:t>New possibilities of </a:t>
            </a:r>
            <a:r>
              <a:rPr lang="en-US" sz="2000" b="1" dirty="0" smtClean="0">
                <a:latin typeface="Calibri" panose="020F0502020204030204" pitchFamily="34" charset="0"/>
              </a:rPr>
              <a:t>political participation and stakeholder inclusion </a:t>
            </a:r>
            <a:r>
              <a:rPr lang="en-US" sz="2000" dirty="0" smtClean="0">
                <a:latin typeface="Calibri" panose="020F0502020204030204" pitchFamily="34" charset="0"/>
              </a:rPr>
              <a:t>are created, </a:t>
            </a:r>
            <a:r>
              <a:rPr lang="en-US" sz="2000" b="1" dirty="0" smtClean="0">
                <a:latin typeface="Calibri" panose="020F0502020204030204" pitchFamily="34" charset="0"/>
              </a:rPr>
              <a:t>public acceptance and support </a:t>
            </a:r>
            <a:r>
              <a:rPr lang="en-US" sz="2000" dirty="0" smtClean="0">
                <a:latin typeface="Calibri" panose="020F0502020204030204" pitchFamily="34" charset="0"/>
              </a:rPr>
              <a:t>for RE/EE are reinforced.</a:t>
            </a:r>
          </a:p>
          <a:p>
            <a:endParaRPr lang="en-US" sz="20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7135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Second SE4JOBS Expert Workshop Tunis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09/06/2015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libri" panose="020F0502020204030204" pitchFamily="34" charset="0"/>
              </a:rPr>
              <a:t>What are the expected outcomes in particular?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12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>
                <a:latin typeface="Calibri" panose="020F0502020204030204" pitchFamily="34" charset="0"/>
              </a:rPr>
              <a:t>Creating a </a:t>
            </a:r>
            <a:r>
              <a:rPr lang="en-US" sz="2000" b="1" dirty="0" smtClean="0">
                <a:latin typeface="Calibri" panose="020F0502020204030204" pitchFamily="34" charset="0"/>
              </a:rPr>
              <a:t>new set </a:t>
            </a:r>
            <a:r>
              <a:rPr lang="en-US" sz="2000" b="1" dirty="0">
                <a:latin typeface="Calibri" panose="020F0502020204030204" pitchFamily="34" charset="0"/>
              </a:rPr>
              <a:t>of flexible and customized tools and formats of policy advice and technical assistance</a:t>
            </a:r>
            <a:r>
              <a:rPr lang="en-US" sz="2000" dirty="0">
                <a:latin typeface="Calibri" panose="020F0502020204030204" pitchFamily="34" charset="0"/>
              </a:rPr>
              <a:t>, in </a:t>
            </a:r>
            <a:r>
              <a:rPr lang="en-US" sz="2000" dirty="0" smtClean="0">
                <a:latin typeface="Calibri" panose="020F0502020204030204" pitchFamily="34" charset="0"/>
              </a:rPr>
              <a:t>close consultation </a:t>
            </a:r>
            <a:r>
              <a:rPr lang="en-US" sz="2000" dirty="0">
                <a:latin typeface="Calibri" panose="020F0502020204030204" pitchFamily="34" charset="0"/>
              </a:rPr>
              <a:t>and cooperation with GIZ projects and partners </a:t>
            </a:r>
            <a:r>
              <a:rPr lang="en-US" sz="2000" dirty="0" smtClean="0">
                <a:latin typeface="Calibri" panose="020F0502020204030204" pitchFamily="34" charset="0"/>
              </a:rPr>
              <a:t>: </a:t>
            </a:r>
            <a:r>
              <a:rPr lang="en-US" sz="2000" b="1" dirty="0" smtClean="0">
                <a:latin typeface="Calibri" panose="020F0502020204030204" pitchFamily="34" charset="0"/>
              </a:rPr>
              <a:t>SE4JOBS Toolkit, Reference Country Studies, Online Datasets, Training Modules…</a:t>
            </a:r>
            <a:endParaRPr lang="en-US" sz="2000" b="1" dirty="0">
              <a:latin typeface="Calibri" panose="020F0502020204030204" pitchFamily="34" charset="0"/>
            </a:endParaRPr>
          </a:p>
          <a:p>
            <a:r>
              <a:rPr lang="en-US" sz="2000" b="1" dirty="0" smtClean="0">
                <a:latin typeface="Calibri" panose="020F0502020204030204" pitchFamily="34" charset="0"/>
              </a:rPr>
              <a:t>Strategic-conceptual and </a:t>
            </a:r>
            <a:r>
              <a:rPr lang="en-US" sz="2000" b="1" dirty="0">
                <a:latin typeface="Calibri" panose="020F0502020204030204" pitchFamily="34" charset="0"/>
              </a:rPr>
              <a:t>methodological advise </a:t>
            </a:r>
            <a:r>
              <a:rPr lang="en-US" sz="2000" b="1" dirty="0" smtClean="0">
                <a:latin typeface="Calibri" panose="020F0502020204030204" pitchFamily="34" charset="0"/>
              </a:rPr>
              <a:t>and support </a:t>
            </a:r>
            <a:r>
              <a:rPr lang="en-US" sz="2000" dirty="0" smtClean="0">
                <a:latin typeface="Calibri" panose="020F0502020204030204" pitchFamily="34" charset="0"/>
              </a:rPr>
              <a:t>for </a:t>
            </a:r>
            <a:r>
              <a:rPr lang="en-US" sz="2000" dirty="0">
                <a:latin typeface="Calibri" panose="020F0502020204030204" pitchFamily="34" charset="0"/>
              </a:rPr>
              <a:t>the design and implementation of </a:t>
            </a:r>
            <a:r>
              <a:rPr lang="en-US" sz="2000" dirty="0" smtClean="0">
                <a:latin typeface="Calibri" panose="020F0502020204030204" pitchFamily="34" charset="0"/>
              </a:rPr>
              <a:t>appropriate and integrated strategy building, </a:t>
            </a:r>
            <a:r>
              <a:rPr lang="en-US" sz="2000" dirty="0">
                <a:latin typeface="Calibri" panose="020F0502020204030204" pitchFamily="34" charset="0"/>
              </a:rPr>
              <a:t>decision </a:t>
            </a:r>
            <a:r>
              <a:rPr lang="en-US" sz="2000" dirty="0" smtClean="0">
                <a:latin typeface="Calibri" panose="020F0502020204030204" pitchFamily="34" charset="0"/>
              </a:rPr>
              <a:t>making and multi-stakeholder processes in MENA</a:t>
            </a:r>
          </a:p>
          <a:p>
            <a:r>
              <a:rPr lang="en-US" sz="2000" b="1" dirty="0" smtClean="0">
                <a:latin typeface="Calibri" panose="020F0502020204030204" pitchFamily="34" charset="0"/>
              </a:rPr>
              <a:t>Practical-operational </a:t>
            </a:r>
            <a:r>
              <a:rPr lang="en-US" sz="2000" b="1" dirty="0">
                <a:latin typeface="Calibri" panose="020F0502020204030204" pitchFamily="34" charset="0"/>
              </a:rPr>
              <a:t>support </a:t>
            </a:r>
            <a:r>
              <a:rPr lang="en-US" sz="2000" dirty="0" smtClean="0">
                <a:latin typeface="Calibri" panose="020F0502020204030204" pitchFamily="34" charset="0"/>
              </a:rPr>
              <a:t>for </a:t>
            </a:r>
            <a:r>
              <a:rPr lang="en-US" sz="2000" dirty="0">
                <a:latin typeface="Calibri" panose="020F0502020204030204" pitchFamily="34" charset="0"/>
              </a:rPr>
              <a:t>the preparation </a:t>
            </a:r>
            <a:r>
              <a:rPr lang="en-US" sz="2000" dirty="0" smtClean="0">
                <a:latin typeface="Calibri" panose="020F0502020204030204" pitchFamily="34" charset="0"/>
              </a:rPr>
              <a:t>&amp; implementation </a:t>
            </a:r>
            <a:r>
              <a:rPr lang="en-US" sz="2000" dirty="0">
                <a:latin typeface="Calibri" panose="020F0502020204030204" pitchFamily="34" charset="0"/>
              </a:rPr>
              <a:t>of policies </a:t>
            </a:r>
            <a:r>
              <a:rPr lang="en-US" sz="2000" dirty="0" smtClean="0">
                <a:latin typeface="Calibri" panose="020F0502020204030204" pitchFamily="34" charset="0"/>
              </a:rPr>
              <a:t>&amp; decisions </a:t>
            </a:r>
            <a:r>
              <a:rPr lang="en-US" sz="2000" dirty="0">
                <a:latin typeface="Calibri" panose="020F0502020204030204" pitchFamily="34" charset="0"/>
              </a:rPr>
              <a:t>via </a:t>
            </a:r>
            <a:r>
              <a:rPr lang="en-US" sz="2000" dirty="0" smtClean="0">
                <a:latin typeface="Calibri" panose="020F0502020204030204" pitchFamily="34" charset="0"/>
              </a:rPr>
              <a:t>provision </a:t>
            </a:r>
            <a:r>
              <a:rPr lang="en-US" sz="2000" dirty="0">
                <a:latin typeface="Calibri" panose="020F0502020204030204" pitchFamily="34" charset="0"/>
              </a:rPr>
              <a:t>of </a:t>
            </a:r>
            <a:r>
              <a:rPr lang="en-US" sz="2000" dirty="0" smtClean="0">
                <a:latin typeface="Calibri" panose="020F0502020204030204" pitchFamily="34" charset="0"/>
              </a:rPr>
              <a:t>relevant </a:t>
            </a:r>
            <a:r>
              <a:rPr lang="en-US" sz="2000" dirty="0">
                <a:latin typeface="Calibri" panose="020F0502020204030204" pitchFamily="34" charset="0"/>
              </a:rPr>
              <a:t>expertise </a:t>
            </a:r>
            <a:r>
              <a:rPr lang="en-US" sz="2000" dirty="0" smtClean="0">
                <a:latin typeface="Calibri" panose="020F0502020204030204" pitchFamily="34" charset="0"/>
              </a:rPr>
              <a:t>&amp; targeted input, plus capacity building services for </a:t>
            </a:r>
            <a:r>
              <a:rPr lang="en-US" sz="2000" dirty="0">
                <a:latin typeface="Calibri" panose="020F0502020204030204" pitchFamily="34" charset="0"/>
              </a:rPr>
              <a:t>selected </a:t>
            </a:r>
            <a:r>
              <a:rPr lang="en-US" sz="2000" dirty="0" smtClean="0">
                <a:latin typeface="Calibri" panose="020F0502020204030204" pitchFamily="34" charset="0"/>
              </a:rPr>
              <a:t>local stakeholders</a:t>
            </a:r>
          </a:p>
        </p:txBody>
      </p:sp>
    </p:spTree>
    <p:extLst>
      <p:ext uri="{BB962C8B-B14F-4D97-AF65-F5344CB8AC3E}">
        <p14:creationId xmlns:p14="http://schemas.microsoft.com/office/powerpoint/2010/main" val="25101166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z-powerpoint-leerfolie-en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giz-powerpoint-leerfolie-en</Template>
  <TotalTime>0</TotalTime>
  <Words>1054</Words>
  <Application>Microsoft Office PowerPoint</Application>
  <PresentationFormat>Bildschirmpräsentation (4:3)</PresentationFormat>
  <Paragraphs>88</Paragraphs>
  <Slides>10</Slides>
  <Notes>10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2" baseType="lpstr">
      <vt:lpstr>giz-powerpoint-leerfolie-en</vt:lpstr>
      <vt:lpstr>Cover</vt:lpstr>
      <vt:lpstr>The “SE4JOBS” project: assessing global best practices for optimizing RE/EE Based socio-economic impacts in developing and emerging countries </vt:lpstr>
      <vt:lpstr>SE4JOBS in a Nutshell: What is it about?</vt:lpstr>
      <vt:lpstr>SE4JOBS: A New Expert Platform launched by GIZ</vt:lpstr>
      <vt:lpstr>Primary Interest / Guiding Questions of the SE4JOBS Project</vt:lpstr>
      <vt:lpstr>Key assumptions / work hypotheses of the SE4JOBS Project</vt:lpstr>
      <vt:lpstr>Technological scope / focus of the SE4JOBS Project </vt:lpstr>
      <vt:lpstr>Geographical scope / focus of the SE4JOBS Project </vt:lpstr>
      <vt:lpstr>What are the expected outcomes in general?</vt:lpstr>
      <vt:lpstr>What are the expected outcomes in particular?</vt:lpstr>
      <vt:lpstr>What are the main steps along this way?</vt:lpstr>
    </vt:vector>
  </TitlesOfParts>
  <Company>GIZ GmbH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Kim Stoffel</dc:creator>
  <cp:keywords>GIZ-Leerfolie</cp:keywords>
  <cp:lastModifiedBy>UserLA3067</cp:lastModifiedBy>
  <cp:revision>85</cp:revision>
  <cp:lastPrinted>2012-07-19T10:16:59Z</cp:lastPrinted>
  <dcterms:created xsi:type="dcterms:W3CDTF">2014-09-01T11:45:35Z</dcterms:created>
  <dcterms:modified xsi:type="dcterms:W3CDTF">2015-06-09T08:55:20Z</dcterms:modified>
</cp:coreProperties>
</file>